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2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3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</p:sldIdLst>
  <p:sldSz cy="6858000" cx="12192000"/>
  <p:notesSz cx="6858000" cy="9144000"/>
  <p:embeddedFontLst>
    <p:embeddedFont>
      <p:font typeface="Source Sans Pro"/>
      <p:regular r:id="rId30"/>
      <p:bold r:id="rId31"/>
      <p:italic r:id="rId32"/>
      <p:boldItalic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4" roundtripDataSignature="AMtx7miYjiffaodDroNNQfVSxACmGbGdz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5F7C447-7D53-46CC-B7BB-3DEF5C81CDBD}">
  <a:tblStyle styleId="{45F7C447-7D53-46CC-B7BB-3DEF5C81CDBD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SourceSansPro-bold.fntdata"/><Relationship Id="rId30" Type="http://schemas.openxmlformats.org/officeDocument/2006/relationships/font" Target="fonts/SourceSansPro-regular.fntdata"/><Relationship Id="rId11" Type="http://schemas.openxmlformats.org/officeDocument/2006/relationships/slide" Target="slides/slide6.xml"/><Relationship Id="rId33" Type="http://schemas.openxmlformats.org/officeDocument/2006/relationships/font" Target="fonts/SourceSansPro-boldItalic.fntdata"/><Relationship Id="rId10" Type="http://schemas.openxmlformats.org/officeDocument/2006/relationships/slide" Target="slides/slide5.xml"/><Relationship Id="rId32" Type="http://schemas.openxmlformats.org/officeDocument/2006/relationships/font" Target="fonts/SourceSansPro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34" Type="http://customschemas.google.com/relationships/presentationmetadata" Target="meta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1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공통업무: 자료수집, 기획안작성, PPT작성,  대시보드작성</a:t>
            </a:r>
            <a:endParaRPr/>
          </a:p>
        </p:txBody>
      </p:sp>
      <p:sp>
        <p:nvSpPr>
          <p:cNvPr id="161" name="Google Shape;161;p1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1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00">
                <a:solidFill>
                  <a:srgbClr val="212121"/>
                </a:solidFill>
                <a:highlight>
                  <a:srgbClr val="FFFFFF"/>
                </a:highlight>
              </a:rPr>
              <a:t>최근 2년 2020 - 2021 년도의 사고 건수가 다른 년도에 비하여 많은 것을 확인할 수 있다.</a:t>
            </a:r>
            <a:endParaRPr sz="10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월별, 요일별, 시간별로 확인했을 때 차례로, </a:t>
            </a:r>
            <a:r>
              <a:rPr lang="ko-KR" sz="1000">
                <a:solidFill>
                  <a:srgbClr val="212121"/>
                </a:solidFill>
                <a:highlight>
                  <a:srgbClr val="FFFFFF"/>
                </a:highlight>
              </a:rPr>
              <a:t>10월, 목요일~금요일, 주간보다는 야간 시간대(18시 ~ 24시) 의 사고건수가 많은 것을 확인 할수 있다.</a:t>
            </a:r>
            <a:endParaRPr sz="10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0" name="Google Shape;190;p13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5" name="Google Shape;205;p14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2231d0d43e9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1" name="Google Shape;221;g2231d0d43e9_3_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7" name="Google Shape;237;p15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보호구를 착용한 사고의 경우가 미착용한 사고에 비하여 부상자와 사망자의 수가 적다는 것을 알 수 있다.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-304800" lvl="0" marL="457200" rtl="0" algn="ctr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200"/>
              <a:buChar char="-"/>
            </a:pPr>
            <a:r>
              <a:rPr lang="ko-KR" sz="1200">
                <a:solidFill>
                  <a:srgbClr val="212121"/>
                </a:solidFill>
                <a:highlight>
                  <a:srgbClr val="FFFFFF"/>
                </a:highlight>
              </a:rPr>
              <a:t>서울의 강남(강남구, 서초구, 송파구)지역의 사고건수가 다른 지역에 비해 많다는 것을 알 수 있다.</a:t>
            </a:r>
            <a:endParaRPr sz="1200">
              <a:solidFill>
                <a:srgbClr val="212121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0" name="Google Shape;250;p1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231d0d43e9_3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메인 페이지에서는 대시보드의 개요 및 대시보드 페이지들을 소개한다.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[About Dashboard]부분에는 간단한 배경 및 목적을 작성하였으며, [Dashboard소개]부분에는 목록창의 페이지를 간단하게 설명하고 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64" name="Google Shape;264;g2231d0d43e9_3_4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메인 페이지에서는 대시보드의 개요 및 대시보드 페이지들을 소개한다.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[</a:t>
            </a:r>
            <a:r>
              <a:rPr lang="ko-KR"/>
              <a:t>About Dashboard]부분</a:t>
            </a:r>
            <a:r>
              <a:rPr lang="ko-KR"/>
              <a:t>에는 간단한 배경 및 목적을 작성하였으며, [Dashboard소개]부분에는 목록창의 페이지를 간단하게 설명하고 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서울시 사고 현황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서울시 사고 현황 페이지에서는 </a:t>
            </a: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2017년 ~ 2021년 년도별 서울시 개인형이동장치(PM)의 사고 현황을 나타내고 있다.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차례로 월별, 요일별, 시간별, 보호구 착용 여부,  구별에 따른 사고 현황을 그래프로 제공한다.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-29527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Source Sans Pro"/>
              <a:buChar char="-"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자치구별 사고 현황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자치구별 사고 현황 페이지에서는 </a:t>
            </a: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2017년 ~ 2021년간 종합한 서울시 자치구별의 개인형이동장치(PM)의 사고 현황을 나타내고 있다.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	차례로  성별, 기상상황별, 위반유형별, 연령별의에 따른 사고 현황을 그래프로 제공한다. 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</p:txBody>
      </p:sp>
      <p:sp>
        <p:nvSpPr>
          <p:cNvPr id="276" name="Google Shape;276;p1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8" name="Google Shape;88;p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서울시 견인 현황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ko-KR"/>
              <a:t>서울시 견인현황 페이지에서는 2020년 ~ 2021년간 종합한 서울시 견인구역을 표시한 지도를 제공하고 있다.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차례로 전체적인 서울시 견인구역에 대한 지도, 서울시 유형별 견인현황 그래프를 제공한다.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서울시 구별 견인 현황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ko-KR">
                <a:solidFill>
                  <a:schemeClr val="dk1"/>
                </a:solidFill>
              </a:rPr>
              <a:t>서울시의 구별 견인현황 페이지에서는 2020년 ~ 2021년 간 종합한 서울시 구별 견인구역을 표시한 지도를</a:t>
            </a:r>
            <a:endParaRPr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</a:rPr>
              <a:t>제공하고 있다.</a:t>
            </a:r>
            <a:endParaRPr sz="1050">
              <a:solidFill>
                <a:schemeClr val="dk1"/>
              </a:solidFill>
              <a:highlight>
                <a:srgbClr val="FFFFFF"/>
              </a:highlight>
              <a:latin typeface="Source Sans Pro"/>
              <a:ea typeface="Source Sans Pro"/>
              <a:cs typeface="Source Sans Pro"/>
              <a:sym typeface="Source Sans Pro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구를 선택하면 해당 구의 견인구역에 대한 지도를 그래프로 제공하며, </a:t>
            </a:r>
            <a:r>
              <a:rPr lang="ko-KR">
                <a:solidFill>
                  <a:schemeClr val="dk1"/>
                </a:solidFill>
              </a:rPr>
              <a:t>서울시 구별에 따른 유형별 견인현황</a:t>
            </a:r>
            <a:r>
              <a:rPr lang="ko-KR" sz="1050">
                <a:solidFill>
                  <a:schemeClr val="dk1"/>
                </a:solidFill>
                <a:highlight>
                  <a:srgbClr val="FFFFFF"/>
                </a:highlight>
                <a:latin typeface="Source Sans Pro"/>
                <a:ea typeface="Source Sans Pro"/>
                <a:cs typeface="Source Sans Pro"/>
                <a:sym typeface="Source Sans Pro"/>
              </a:rPr>
              <a:t> 그래프로 제공한다.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90" name="Google Shape;290;p1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02" name="Google Shape;302;p1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/>
              <a:t>한계점 - 이용자데이터 파악 불가로 인하여 데이터별 인과관계를 확인할수 없다.,보호구 착용 데이터 시점이 2022년도 자료가 없어 정책 시행의 후와 전의 비교가 안됨,견인데이터가 견인구역을 다 표시한것이 아님,</a:t>
            </a:r>
            <a:endParaRPr/>
          </a:p>
        </p:txBody>
      </p:sp>
      <p:sp>
        <p:nvSpPr>
          <p:cNvPr id="311" name="Google Shape;311;p20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21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22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3" name="Google Shape;93;p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231d0d43e9_0_7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231d0d43e9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최근 전동킥보드의 사용자가 해를 거듭할 수록 급증하면서 전동킥보드로 인한 교통사고와 사망자 수 역시 크게 증가한 것으로 나타났습니다.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특히, 전국에서 가장 사고가 빈번한 지역을 확인해 보았을 때, 강남역사거리, 신사역사거리, 선릉역 등 서울시 일대가 주를 이루었습니다. (사용자 증가 및 서울시 선정 이유)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또한, 전동킥보드 이용이 증가함에 따라 관련 도로교통법도 개정되고 있으며,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무단 주차로 인한 불편함으로 서울시에서는 최초로 불법 주정차 공유 킥보드 견인을 시행하는 정책을 내세우기도 하였습니다. (개인형 이동장치 견인 정책 시행)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이러한 배경을 바탕으로, 본 프로젝트에서는 서울시 내의 전동킥보드 이용자들에게 성별, 날씨별, 보호구 착용 유무 등의 사고 현황을 보여줌으로써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사용자가 더욱 안전하게 개인형 이동장치를 이용할 수 있도록 정보를 제공하는 것을 목적으로 하며, (서울시민 및 타지역에서 온 - 넣을지 말지 -  ) 개인형 이동장치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/>
              <a:t>이용자들에게 견인구역 정보를 제공함으로써 개인형 이동장치의 무단주차를 사전에 예방하고자 합니다.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" name="Google Shape;112;p6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9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4"/>
          <p:cNvSpPr txBox="1"/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" name="Google Shape;13;p24"/>
          <p:cNvSpPr txBox="1"/>
          <p:nvPr>
            <p:ph idx="1" type="subTitle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14" name="Google Shape;14;p2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5" name="Google Shape;15;p2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" name="Google Shape;16;p2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3"/>
          <p:cNvSpPr txBox="1"/>
          <p:nvPr>
            <p:ph idx="1" type="body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1" name="Google Shape;71;p3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3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34"/>
          <p:cNvSpPr txBox="1"/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4"/>
          <p:cNvSpPr txBox="1"/>
          <p:nvPr>
            <p:ph idx="1" type="body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7" name="Google Shape;77;p34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8" name="Google Shape;78;p34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34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25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0" name="Google Shape;20;p25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25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" name="Google Shape;22;p25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26"/>
          <p:cNvSpPr txBox="1"/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6"/>
          <p:cNvSpPr txBox="1"/>
          <p:nvPr>
            <p:ph idx="1" type="body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26" name="Google Shape;26;p26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26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8" name="Google Shape;28;p26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27"/>
          <p:cNvSpPr txBox="1"/>
          <p:nvPr>
            <p:ph idx="1" type="body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2" name="Google Shape;32;p27"/>
          <p:cNvSpPr txBox="1"/>
          <p:nvPr>
            <p:ph idx="2" type="body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2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4" name="Google Shape;34;p2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2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8"/>
          <p:cNvSpPr txBox="1"/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28"/>
          <p:cNvSpPr txBox="1"/>
          <p:nvPr>
            <p:ph idx="1" type="body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9" name="Google Shape;39;p28"/>
          <p:cNvSpPr txBox="1"/>
          <p:nvPr>
            <p:ph idx="2" type="body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28"/>
          <p:cNvSpPr txBox="1"/>
          <p:nvPr>
            <p:ph idx="3" type="body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1" name="Google Shape;41;p28"/>
          <p:cNvSpPr txBox="1"/>
          <p:nvPr>
            <p:ph idx="4" type="body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2" name="Google Shape;42;p28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28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28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9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7" name="Google Shape;47;p29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29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29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30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30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0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1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31"/>
          <p:cNvSpPr txBox="1"/>
          <p:nvPr>
            <p:ph idx="1" type="body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57" name="Google Shape;57;p31"/>
          <p:cNvSpPr txBox="1"/>
          <p:nvPr>
            <p:ph idx="2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58" name="Google Shape;58;p31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1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31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2"/>
          <p:cNvSpPr txBox="1"/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2"/>
          <p:cNvSpPr/>
          <p:nvPr>
            <p:ph idx="2" type="pic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32"/>
          <p:cNvSpPr txBox="1"/>
          <p:nvPr>
            <p:ph idx="1" type="body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5" name="Google Shape;65;p32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2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32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9" name="Google Shape;9;p23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0" name="Google Shape;10;p23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Relationship Id="rId5" Type="http://schemas.openxmlformats.org/officeDocument/2006/relationships/image" Target="../media/image21.png"/><Relationship Id="rId6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Relationship Id="rId4" Type="http://schemas.openxmlformats.org/officeDocument/2006/relationships/image" Target="../media/image24.png"/><Relationship Id="rId5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7.png"/><Relationship Id="rId4" Type="http://schemas.openxmlformats.org/officeDocument/2006/relationships/image" Target="../media/image36.png"/><Relationship Id="rId5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39.png"/><Relationship Id="rId5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Relationship Id="rId4" Type="http://schemas.openxmlformats.org/officeDocument/2006/relationships/image" Target="../media/image23.png"/><Relationship Id="rId5" Type="http://schemas.openxmlformats.org/officeDocument/2006/relationships/image" Target="../media/image2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0.png"/><Relationship Id="rId4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Relationship Id="rId5" Type="http://schemas.openxmlformats.org/officeDocument/2006/relationships/image" Target="../media/image3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9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hyperlink" Target="https://www.mk.co.kr/news/it/9355008" TargetMode="External"/><Relationship Id="rId4" Type="http://schemas.openxmlformats.org/officeDocument/2006/relationships/hyperlink" Target="https://www.dtnews24.com/news/articleView.html?idxno=735017" TargetMode="External"/><Relationship Id="rId5" Type="http://schemas.openxmlformats.org/officeDocument/2006/relationships/hyperlink" Target="https://www.sedaily.com/NewsView/26B75ZUAC6" TargetMode="External"/><Relationship Id="rId6" Type="http://schemas.openxmlformats.org/officeDocument/2006/relationships/hyperlink" Target="https://www.gangnam.go.kr/board/cardnews/536/view.do?mid=ID01_0306" TargetMode="External"/><Relationship Id="rId7" Type="http://schemas.openxmlformats.org/officeDocument/2006/relationships/hyperlink" Target="https://mobile.newsis.com/view.html?ar_id=NISX20210512_0001438154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4.jpg"/><Relationship Id="rId4" Type="http://schemas.openxmlformats.org/officeDocument/2006/relationships/image" Target="../media/image13.jpg"/><Relationship Id="rId5" Type="http://schemas.openxmlformats.org/officeDocument/2006/relationships/image" Target="../media/image1.png"/><Relationship Id="rId6" Type="http://schemas.openxmlformats.org/officeDocument/2006/relationships/image" Target="../media/image4.png"/><Relationship Id="rId7" Type="http://schemas.openxmlformats.org/officeDocument/2006/relationships/image" Target="../media/image10.png"/><Relationship Id="rId8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.png"/><Relationship Id="rId4" Type="http://schemas.openxmlformats.org/officeDocument/2006/relationships/image" Target="../media/image11.png"/><Relationship Id="rId5" Type="http://schemas.openxmlformats.org/officeDocument/2006/relationships/image" Target="../media/image9.png"/><Relationship Id="rId6" Type="http://schemas.openxmlformats.org/officeDocument/2006/relationships/image" Target="../media/image8.png"/><Relationship Id="rId7" Type="http://schemas.openxmlformats.org/officeDocument/2006/relationships/image" Target="../media/image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"/>
          <p:cNvSpPr txBox="1"/>
          <p:nvPr>
            <p:ph type="ctrTitle"/>
          </p:nvPr>
        </p:nvSpPr>
        <p:spPr>
          <a:xfrm>
            <a:off x="913355" y="574580"/>
            <a:ext cx="10365300" cy="23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0" i="0" lang="ko-KR" sz="4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서울시 전동킥보드 </a:t>
            </a:r>
            <a:br>
              <a:rPr b="0" i="0" lang="ko-KR" sz="4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사고 현황 분석 </a:t>
            </a:r>
            <a:br>
              <a:rPr b="0" i="0" lang="ko-KR" sz="4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b="0" i="0" lang="ko-KR" sz="4000" u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및 견인 현황 시각화</a:t>
            </a:r>
            <a:endParaRPr sz="40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" name="Google Shape;85;p1"/>
          <p:cNvSpPr txBox="1"/>
          <p:nvPr/>
        </p:nvSpPr>
        <p:spPr>
          <a:xfrm>
            <a:off x="9468928" y="4530670"/>
            <a:ext cx="2398200" cy="19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바조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넌 나만 바라바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최윤하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고민주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임준성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구성원 및 역할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4" name="Google Shape;164;p10"/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65" name="Google Shape;165;p10"/>
            <p:cNvSpPr/>
            <p:nvPr/>
          </p:nvSpPr>
          <p:spPr>
            <a:xfrm>
              <a:off x="466293" y="346090"/>
              <a:ext cx="550774" cy="869950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66" name="Google Shape;166;p10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67" name="Google Shape;167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9292" y="1236408"/>
            <a:ext cx="10221081" cy="54375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2" name="Google Shape;172;p11"/>
          <p:cNvGraphicFramePr/>
          <p:nvPr/>
        </p:nvGraphicFramePr>
        <p:xfrm>
          <a:off x="508958" y="10782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{45F7C447-7D53-46CC-B7BB-3DEF5C81CDBD}</a:tableStyleId>
              </a:tblPr>
              <a:tblGrid>
                <a:gridCol w="2174350"/>
                <a:gridCol w="2672175"/>
                <a:gridCol w="2174350"/>
                <a:gridCol w="1843150"/>
                <a:gridCol w="2505575"/>
              </a:tblGrid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출처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데이터 이름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데이터 형태 및 크기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데이터 수집 방법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chemeClr val="lt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데이터 전처리</a:t>
                      </a:r>
                      <a:endParaRPr sz="1000" u="none" cap="none" strike="noStrike"/>
                    </a:p>
                  </a:txBody>
                  <a:tcPr marT="45725" marB="45725" marR="91450" marL="91450" anchor="ctr">
                    <a:solidFill>
                      <a:schemeClr val="lt2"/>
                    </a:solidFill>
                  </a:tcPr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Malgun Gothic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</a:rPr>
                        <a:t>서울시 전동킥보드 견인 현황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Csv(60606x6)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Csv 파일 다운로드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6개 유형별 분류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404150"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시군구 차종별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Csv(1430x66)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rowSpan="6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Csv 파일 다운로드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서울시 추출, 개인형 이동장치 추출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404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차종별 월별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Csv(44x67)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개인형 이동장치 추출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202075"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차종별 요일별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Csv(42x44)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202075">
                <a:tc vMerge="1"/>
                <a:tc vMerge="1"/>
                <a:tc vMerge="1"/>
                <a:tc vMerge="1"/>
                <a:tc rowSpan="3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안전모 추출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202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차종별 시간별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Csv(67x43)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20207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개인형이동장치 보호구 착용 현황 데이터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Csv(6x118)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4041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csv(1874x10)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년도 선택 크롤링 후 csv 파일 다운로드</a:t>
                      </a:r>
                      <a:endParaRPr/>
                    </a:p>
                  </a:txBody>
                  <a:tcPr marT="45725" marB="45725" marR="91450" marL="91450" anchor="ctr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구별 분류, 년도 총합, 각 유형 분류, pm 추출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</a:tr>
              <a:tr h="404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날씨별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Csv(2885x10)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404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Csv(4546x12)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4041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위반유형별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Csv(5305X11)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전동킥보드 관련 민원 건수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크롤링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‘민원 전동킥보드 무단방치 관련’, ‘국민신문고 전동킥보드 무단방치 관련’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Malgun Gothic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(21.07.15 앞뒤 2년 자료) 건수 추출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T="45725" marB="45725" marR="91450" marL="91450" anchor="ctr"/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카카오 REST API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Api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Api 수집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견인현황 데이터의 지번주소를 이용해 위경도 추출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041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기상청 단기예보 조회서비스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api</a:t>
                      </a:r>
                      <a:endParaRPr sz="10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Api로 실시간 정보 수집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/>
                        <a:t>현재 날짜, 현재 시각 1시간 전 예측을 활용해 현재 시간 지정 구의 날씨 추출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sp>
        <p:nvSpPr>
          <p:cNvPr id="173" name="Google Shape;173;p11"/>
          <p:cNvSpPr txBox="1"/>
          <p:nvPr/>
        </p:nvSpPr>
        <p:spPr>
          <a:xfrm>
            <a:off x="707366" y="621102"/>
            <a:ext cx="3994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수행 – 데이터 수집</a:t>
            </a: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721307" y="581900"/>
            <a:ext cx="2763328" cy="44773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 환경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9" name="Google Shape;179;p12"/>
          <p:cNvGraphicFramePr/>
          <p:nvPr/>
        </p:nvGraphicFramePr>
        <p:xfrm>
          <a:off x="508958" y="1179892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{45F7C447-7D53-46CC-B7BB-3DEF5C81CDBD}</a:tableStyleId>
              </a:tblPr>
              <a:tblGrid>
                <a:gridCol w="2174350"/>
                <a:gridCol w="2672175"/>
                <a:gridCol w="2174350"/>
                <a:gridCol w="1843150"/>
                <a:gridCol w="2505575"/>
              </a:tblGrid>
              <a:tr h="2761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출처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이름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형태 및 크기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수집 방법</a:t>
                      </a:r>
                      <a:endParaRPr/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데이터 전처리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>
                    <a:solidFill>
                      <a:srgbClr val="FFF2CC"/>
                    </a:solidFill>
                  </a:tcPr>
                </a:tc>
              </a:tr>
              <a:tr h="37485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000"/>
                        <a:buFont typeface="Arial"/>
                        <a:buNone/>
                      </a:pPr>
                      <a:r>
                        <a:rPr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전동킥보드 견인 현황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Csv(60606x6)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Csv 파일 다운로드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6개 유형별 분류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4850"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시군구 차종별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Csv(1430x66)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rowSpan="5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Csv 파일 다운로드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년도 총합, </a:t>
                      </a: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서울시 추출, 개인형 이동장치 추출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차종별 월별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Csv(44x67)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개인형 이동장치 추출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차종별 요일별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Csv(42x44)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329225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차종별 시간별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Csv(67x43)</a:t>
                      </a:r>
                      <a:endParaRPr sz="1800" u="none" cap="none" strike="noStrike"/>
                    </a:p>
                  </a:txBody>
                  <a:tcPr marT="45725" marB="45725" marR="91450" marL="91450" anchor="ctr"/>
                </a:tc>
                <a:tc vMerge="1"/>
                <a:tc rowSpan="2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latin typeface="Arial"/>
                          <a:ea typeface="Arial"/>
                          <a:cs typeface="Arial"/>
                          <a:sym typeface="Arial"/>
                        </a:rPr>
                        <a:t>년도 총합, </a:t>
                      </a: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안전모 추출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개인형이동장치 보호구 착용 현황 데이터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Csv(6x118)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374850"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성별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csv(1874x10)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>
                          <a:solidFill>
                            <a:schemeClr val="dk1"/>
                          </a:solidFill>
                        </a:rPr>
                        <a:t>년도 선택 크롤링 후 csv 파일 다운로드</a:t>
                      </a:r>
                      <a:endParaRPr>
                        <a:solidFill>
                          <a:schemeClr val="dk1"/>
                        </a:solidFill>
                        <a:latin typeface="맑은 고딕"/>
                        <a:ea typeface="맑은 고딕"/>
                        <a:cs typeface="맑은 고딕"/>
                        <a:sym typeface="맑은 고딕"/>
                      </a:endParaRPr>
                    </a:p>
                  </a:txBody>
                  <a:tcPr marT="45725" marB="45725" marR="91450" marL="91450" anchor="ctr"/>
                </a:tc>
                <a:tc rowSpan="4"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구별 분류, 년도 총합, 각 유형 분류, </a:t>
                      </a:r>
                      <a:endParaRPr/>
                    </a:p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개인형이동장치 추출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날씨별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Csv(2885x10)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연령별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Csv(4546x12)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/>
                        <a:t>csv 파일 다운로드</a:t>
                      </a:r>
                      <a:endParaRPr sz="1000"/>
                    </a:p>
                  </a:txBody>
                  <a:tcPr marT="45725" marB="45725" marR="91450" marL="91450" anchor="ctr"/>
                </a:tc>
                <a:tc vMerge="1"/>
              </a:tr>
              <a:tr h="374850">
                <a:tc vMerge="1"/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위반유형별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Csv(5305X11)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 vMerge="1"/>
                <a:tc vMerge="1"/>
              </a:tr>
              <a:tr h="567725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전동킥보드 관련 민원 건수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크롤링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‘민원 전동킥보드 무단방치 관련’, ‘국민신문고 전동킥보드 무단방치 관련’</a:t>
                      </a:r>
                      <a:endParaRPr/>
                    </a:p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000"/>
                        <a:buFont typeface="Arial"/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(21.07.15 앞뒤 2년 자료) 건수 추출</a:t>
                      </a:r>
                      <a:endParaRPr b="0" i="0" sz="1000" u="none" cap="none" strike="noStrike">
                        <a:solidFill>
                          <a:schemeClr val="dk1"/>
                        </a:solidFill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</a:tr>
              <a:tr h="42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카카오 REST API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Api 수집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견인현황 데이터의 지번주소를 이용해 위경도 추출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  <a:tr h="423400"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0" i="0" lang="ko-KR" sz="1000" u="none" cap="none" strike="noStrike">
                          <a:solidFill>
                            <a:schemeClr val="dk1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기상청 단기예보 조회서비스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api</a:t>
                      </a:r>
                      <a:endParaRPr sz="1000" u="none" cap="none" strike="noStrik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Api로 실시간 정보 수집</a:t>
                      </a:r>
                      <a:endParaRPr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000" u="none" cap="none" strike="noStrike">
                          <a:latin typeface="Arial"/>
                          <a:ea typeface="Arial"/>
                          <a:cs typeface="Arial"/>
                          <a:sym typeface="Arial"/>
                        </a:rPr>
                        <a:t>현재 날짜, 현재 시각 1시간 전 예측을 활용해 현재 시간 지정 구의 날씨 추출</a:t>
                      </a:r>
                      <a:endParaRPr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  <p:pic>
        <p:nvPicPr>
          <p:cNvPr id="180" name="Google Shape;18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651288" y="508299"/>
            <a:ext cx="527581" cy="61391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Colaboratory에 오신 것을 환영합니다 - Colaboratory" id="181" name="Google Shape;181;p12"/>
          <p:cNvPicPr preferRelativeResize="0"/>
          <p:nvPr/>
        </p:nvPicPr>
        <p:blipFill rotWithShape="1">
          <a:blip r:embed="rId4">
            <a:alphaModFix/>
          </a:blip>
          <a:srcRect b="9062" l="0" r="0" t="7868"/>
          <a:stretch/>
        </p:blipFill>
        <p:spPr>
          <a:xfrm>
            <a:off x="10311050" y="445489"/>
            <a:ext cx="815679" cy="6775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12"/>
          <p:cNvPicPr preferRelativeResize="0"/>
          <p:nvPr/>
        </p:nvPicPr>
        <p:blipFill rotWithShape="1">
          <a:blip r:embed="rId5">
            <a:alphaModFix/>
          </a:blip>
          <a:srcRect b="8010" l="13962" r="12104" t="15896"/>
          <a:stretch/>
        </p:blipFill>
        <p:spPr>
          <a:xfrm>
            <a:off x="11258910" y="445489"/>
            <a:ext cx="619664" cy="67019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12"/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수집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84" name="Google Shape;184;p12"/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85" name="Google Shape;185;p12"/>
            <p:cNvSpPr/>
            <p:nvPr/>
          </p:nvSpPr>
          <p:spPr>
            <a:xfrm>
              <a:off x="466293" y="346090"/>
              <a:ext cx="550774" cy="869950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86" name="Google Shape;186;p12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87" name="Google Shape;187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8950" y="1179900"/>
            <a:ext cx="2172869" cy="5393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13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2800">
                <a:solidFill>
                  <a:schemeClr val="dk1"/>
                </a:solidFill>
              </a:rPr>
              <a:t>탐색 및 시각화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3" name="Google Shape;193;p13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194" name="Google Shape;194;p13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95" name="Google Shape;195;p13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196" name="Google Shape;196;p13"/>
          <p:cNvSpPr txBox="1"/>
          <p:nvPr/>
        </p:nvSpPr>
        <p:spPr>
          <a:xfrm>
            <a:off x="483450" y="1164825"/>
            <a:ext cx="48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1) 유형별 사고건수 (서울시 전체)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197" name="Google Shape;197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98787" y="1716337"/>
            <a:ext cx="3837900" cy="3134894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8" name="Google Shape;198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0075" y="1966421"/>
            <a:ext cx="3837900" cy="2818038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99" name="Google Shape;199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538" y="1924037"/>
            <a:ext cx="3413725" cy="2719511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3"/>
          <p:cNvSpPr txBox="1"/>
          <p:nvPr/>
        </p:nvSpPr>
        <p:spPr>
          <a:xfrm>
            <a:off x="707400" y="5200475"/>
            <a:ext cx="2838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사고가 가장 많은 달: 10월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4121175" y="5187250"/>
            <a:ext cx="324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사고가 가장 많은 달: </a:t>
            </a: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목요일, 금요일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8034900" y="5200475"/>
            <a:ext cx="28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사고가 가장 많은 시간: 야간(18시 ~ 24시)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4"/>
          <p:cNvSpPr/>
          <p:nvPr/>
        </p:nvSpPr>
        <p:spPr>
          <a:xfrm>
            <a:off x="707366" y="1979762"/>
            <a:ext cx="3543300" cy="3126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80672" y="1979746"/>
            <a:ext cx="3260298" cy="166004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7544" y="3962129"/>
            <a:ext cx="3466555" cy="1700011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14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2800">
                <a:solidFill>
                  <a:schemeClr val="dk1"/>
                </a:solidFill>
              </a:rPr>
              <a:t>탐색 및 시각화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1" name="Google Shape;211;p14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12" name="Google Shape;212;p14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13" name="Google Shape;213;p14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14" name="Google Shape;214;p14"/>
          <p:cNvSpPr txBox="1"/>
          <p:nvPr/>
        </p:nvSpPr>
        <p:spPr>
          <a:xfrm>
            <a:off x="483450" y="1164825"/>
            <a:ext cx="48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2</a:t>
            </a:r>
            <a:r>
              <a:rPr lang="ko-KR" sz="2000">
                <a:solidFill>
                  <a:schemeClr val="dk1"/>
                </a:solidFill>
              </a:rPr>
              <a:t>) 유형별 사고건수 (구별)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15" name="Google Shape;21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73" y="2019973"/>
            <a:ext cx="3466550" cy="327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4"/>
          <p:cNvSpPr txBox="1"/>
          <p:nvPr/>
        </p:nvSpPr>
        <p:spPr>
          <a:xfrm>
            <a:off x="707375" y="5428675"/>
            <a:ext cx="28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사고가 가장 많은 구: 강남일대(강남구, 서초구, 송파구)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7" name="Google Shape;217;p14"/>
          <p:cNvSpPr txBox="1"/>
          <p:nvPr/>
        </p:nvSpPr>
        <p:spPr>
          <a:xfrm>
            <a:off x="8570975" y="241962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사고건수가 많은 성별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➔ 남 &gt; 여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18" name="Google Shape;218;p14"/>
          <p:cNvSpPr txBox="1"/>
          <p:nvPr/>
        </p:nvSpPr>
        <p:spPr>
          <a:xfrm>
            <a:off x="8570975" y="43260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사고건수가 많은 기상상태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➔ 맑음 &gt; 흐림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2231d0d43e9_3_6"/>
          <p:cNvSpPr/>
          <p:nvPr/>
        </p:nvSpPr>
        <p:spPr>
          <a:xfrm>
            <a:off x="707366" y="1979762"/>
            <a:ext cx="3543300" cy="31266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구별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4" name="Google Shape;224;g2231d0d43e9_3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67248" y="3891865"/>
            <a:ext cx="3260298" cy="1660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5" name="Google Shape;225;g2231d0d43e9_3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64113" y="2019965"/>
            <a:ext cx="3466555" cy="1765055"/>
          </a:xfrm>
          <a:prstGeom prst="rect">
            <a:avLst/>
          </a:prstGeom>
          <a:noFill/>
          <a:ln>
            <a:noFill/>
          </a:ln>
        </p:spPr>
      </p:pic>
      <p:sp>
        <p:nvSpPr>
          <p:cNvPr id="226" name="Google Shape;226;g2231d0d43e9_3_6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2800">
                <a:solidFill>
                  <a:schemeClr val="dk1"/>
                </a:solidFill>
              </a:rPr>
              <a:t>탐색 및 시각화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27" name="Google Shape;227;g2231d0d43e9_3_6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28" name="Google Shape;228;g2231d0d43e9_3_6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29" name="Google Shape;229;g2231d0d43e9_3_6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30" name="Google Shape;230;g2231d0d43e9_3_6"/>
          <p:cNvSpPr txBox="1"/>
          <p:nvPr/>
        </p:nvSpPr>
        <p:spPr>
          <a:xfrm>
            <a:off x="483450" y="1164825"/>
            <a:ext cx="48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2) 유형별 사고건수 (구별)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31" name="Google Shape;231;g2231d0d43e9_3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373" y="2019973"/>
            <a:ext cx="3466550" cy="3274806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g2231d0d43e9_3_6"/>
          <p:cNvSpPr txBox="1"/>
          <p:nvPr/>
        </p:nvSpPr>
        <p:spPr>
          <a:xfrm>
            <a:off x="707375" y="5428675"/>
            <a:ext cx="2838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사고가 가장 많은 구: 강남일대(강남구, 서초구, 송파구)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3" name="Google Shape;233;g2231d0d43e9_3_6"/>
          <p:cNvSpPr txBox="1"/>
          <p:nvPr/>
        </p:nvSpPr>
        <p:spPr>
          <a:xfrm>
            <a:off x="8144125" y="25123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사고건수가 많은 위반유형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➔ 안전운전불이행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234" name="Google Shape;234;g2231d0d43e9_3_6"/>
          <p:cNvSpPr txBox="1"/>
          <p:nvPr/>
        </p:nvSpPr>
        <p:spPr>
          <a:xfrm>
            <a:off x="7930675" y="4326050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사고건수가 많은 연령대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➔ 20대, 30대, 20대 미만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5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2800">
                <a:solidFill>
                  <a:schemeClr val="dk1"/>
                </a:solidFill>
              </a:rPr>
              <a:t>탐색 및 시각화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0" name="Google Shape;240;p15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41" name="Google Shape;241;p15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42" name="Google Shape;242;p15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43" name="Google Shape;243;p15"/>
          <p:cNvSpPr txBox="1"/>
          <p:nvPr/>
        </p:nvSpPr>
        <p:spPr>
          <a:xfrm>
            <a:off x="483450" y="1164825"/>
            <a:ext cx="48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3) 서울시 전동킥보드 견인 현황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44" name="Google Shape;24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300" y="1657425"/>
            <a:ext cx="5837621" cy="41198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5" name="Google Shape;245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45525" y="1594975"/>
            <a:ext cx="5736924" cy="4119825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246" name="Google Shape;24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89968" y="5871175"/>
            <a:ext cx="2591101" cy="869950"/>
          </a:xfrm>
          <a:prstGeom prst="rect">
            <a:avLst/>
          </a:prstGeom>
          <a:noFill/>
          <a:ln cap="flat" cmpd="sng" w="127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7" name="Google Shape;247;p15"/>
          <p:cNvSpPr txBox="1"/>
          <p:nvPr/>
        </p:nvSpPr>
        <p:spPr>
          <a:xfrm>
            <a:off x="6698925" y="5777250"/>
            <a:ext cx="49728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견인 건수 많은 유형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➔보행자와 차량이 분리된 차도 및 자전거 도로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6"/>
          <p:cNvSpPr/>
          <p:nvPr/>
        </p:nvSpPr>
        <p:spPr>
          <a:xfrm>
            <a:off x="957724" y="2014268"/>
            <a:ext cx="3847956" cy="312669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보호구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3" name="Google Shape;253;p16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데이터 </a:t>
            </a:r>
            <a:r>
              <a:rPr lang="ko-KR" sz="2800">
                <a:solidFill>
                  <a:schemeClr val="dk1"/>
                </a:solidFill>
              </a:rPr>
              <a:t>탐색 및 시각화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4" name="Google Shape;254;p16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55" name="Google Shape;255;p16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56" name="Google Shape;256;p16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57" name="Google Shape;257;p16"/>
          <p:cNvSpPr txBox="1"/>
          <p:nvPr/>
        </p:nvSpPr>
        <p:spPr>
          <a:xfrm>
            <a:off x="483450" y="1164825"/>
            <a:ext cx="48450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4</a:t>
            </a:r>
            <a:r>
              <a:rPr lang="ko-KR" sz="2000">
                <a:solidFill>
                  <a:schemeClr val="dk1"/>
                </a:solidFill>
              </a:rPr>
              <a:t>) 정책효과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258" name="Google Shape;25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452" y="2365625"/>
            <a:ext cx="6059925" cy="2423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8900" y="1757876"/>
            <a:ext cx="4629541" cy="3593575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16"/>
          <p:cNvSpPr txBox="1"/>
          <p:nvPr/>
        </p:nvSpPr>
        <p:spPr>
          <a:xfrm>
            <a:off x="0" y="5451900"/>
            <a:ext cx="5718000" cy="103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보호구 미착용 사고건수</a:t>
            </a:r>
            <a:r>
              <a:rPr lang="ko-KR" sz="1100">
                <a:solidFill>
                  <a:schemeClr val="dk1"/>
                </a:solidFill>
              </a:rPr>
              <a:t>(1121건) </a:t>
            </a:r>
            <a:r>
              <a:rPr lang="ko-KR" sz="1800">
                <a:solidFill>
                  <a:schemeClr val="dk1"/>
                </a:solidFill>
              </a:rPr>
              <a:t>&gt;  착용 사고건수</a:t>
            </a:r>
            <a:r>
              <a:rPr lang="ko-KR" sz="1100">
                <a:solidFill>
                  <a:schemeClr val="dk1"/>
                </a:solidFill>
              </a:rPr>
              <a:t>(574건)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약 2배 차이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1" name="Google Shape;261;p16"/>
          <p:cNvSpPr txBox="1"/>
          <p:nvPr/>
        </p:nvSpPr>
        <p:spPr>
          <a:xfrm>
            <a:off x="6169550" y="5214875"/>
            <a:ext cx="4113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서울시 개인형이동장치 견인 정책 시행 이후 : 민원 약 71% 감소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" name="Google Shape;266;g2231d0d43e9_3_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24740" y="1616247"/>
            <a:ext cx="1755175" cy="686175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g2231d0d43e9_3_42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대시보드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68" name="Google Shape;268;g2231d0d43e9_3_42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69" name="Google Shape;269;g2231d0d43e9_3_42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70" name="Google Shape;270;g2231d0d43e9_3_42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271" name="Google Shape;271;g2231d0d43e9_3_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9550" y="1422600"/>
            <a:ext cx="3569651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2231d0d43e9_3_42"/>
          <p:cNvSpPr txBox="1"/>
          <p:nvPr/>
        </p:nvSpPr>
        <p:spPr>
          <a:xfrm>
            <a:off x="8809200" y="2597975"/>
            <a:ext cx="3000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보드의 개요 및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</a:rPr>
              <a:t>대시보드의 각 페이지 소개</a:t>
            </a:r>
            <a:endParaRPr sz="1800">
              <a:solidFill>
                <a:schemeClr val="dk1"/>
              </a:solidFill>
            </a:endParaRPr>
          </a:p>
        </p:txBody>
      </p:sp>
      <p:pic>
        <p:nvPicPr>
          <p:cNvPr id="273" name="Google Shape;273;g2231d0d43e9_3_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325" y="1616254"/>
            <a:ext cx="2842775" cy="165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777" y="1364896"/>
            <a:ext cx="5707050" cy="5138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67837" y="4529200"/>
            <a:ext cx="1634113" cy="714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72400" y="5279100"/>
            <a:ext cx="3071625" cy="973950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17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대시보드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82" name="Google Shape;282;p17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83" name="Google Shape;283;p17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84" name="Google Shape;284;p17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85" name="Google Shape;285;p17"/>
          <p:cNvSpPr txBox="1"/>
          <p:nvPr/>
        </p:nvSpPr>
        <p:spPr>
          <a:xfrm>
            <a:off x="3344025" y="5905950"/>
            <a:ext cx="3503100" cy="9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2017년 ~ 2021년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년도별 서울시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개인형이동장치(PM) 사고 현황 소개</a:t>
            </a:r>
            <a:endParaRPr sz="1600">
              <a:solidFill>
                <a:schemeClr val="dk1"/>
              </a:solidFill>
            </a:endParaRPr>
          </a:p>
        </p:txBody>
      </p:sp>
      <p:pic>
        <p:nvPicPr>
          <p:cNvPr id="286" name="Google Shape;286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03725" y="1364910"/>
            <a:ext cx="4265100" cy="3878590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17"/>
          <p:cNvSpPr txBox="1"/>
          <p:nvPr/>
        </p:nvSpPr>
        <p:spPr>
          <a:xfrm>
            <a:off x="7803725" y="5395900"/>
            <a:ext cx="4098900" cy="71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2017년 ~ 2021년간 종합한 서울시 구별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600">
                <a:solidFill>
                  <a:schemeClr val="dk1"/>
                </a:solidFill>
              </a:rPr>
              <a:t>개인형이동장치(PM) 사고 현황 소개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44718"/>
            <a:ext cx="12191998" cy="5413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18"/>
          <p:cNvSpPr/>
          <p:nvPr/>
        </p:nvSpPr>
        <p:spPr>
          <a:xfrm>
            <a:off x="5372576" y="4563375"/>
            <a:ext cx="1922400" cy="1936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서울시 구별 견인 현황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서울시 구별 견인구역 지도 제공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3" name="Google Shape;293;p18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2. 프로젝트 수행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대시보드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94" name="Google Shape;294;p18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295" name="Google Shape;295;p18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296" name="Google Shape;296;p18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297" name="Google Shape;297;p18"/>
          <p:cNvSpPr/>
          <p:nvPr/>
        </p:nvSpPr>
        <p:spPr>
          <a:xfrm>
            <a:off x="4335866" y="1363646"/>
            <a:ext cx="1656000" cy="19365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500">
                <a:latin typeface="Malgun Gothic"/>
                <a:ea typeface="Malgun Gothic"/>
                <a:cs typeface="Malgun Gothic"/>
                <a:sym typeface="Malgun Gothic"/>
              </a:rPr>
              <a:t>서울시 견인 현황</a:t>
            </a:r>
            <a:endParaRPr sz="1500"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latin typeface="Malgun Gothic"/>
                <a:ea typeface="Malgun Gothic"/>
                <a:cs typeface="Malgun Gothic"/>
                <a:sym typeface="Malgun Gothic"/>
              </a:rPr>
              <a:t>전제척인 서울시 견인구역 지도 제공</a:t>
            </a:r>
            <a:endParaRPr sz="1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98" name="Google Shape;298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9675" y="1363647"/>
            <a:ext cx="3796200" cy="453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47375" y="1222958"/>
            <a:ext cx="3796199" cy="5105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9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3. 기대효과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분석을 통한 인사이트 도출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5" name="Google Shape;305;p19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306" name="Google Shape;306;p19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308" name="Google Shape;308;p19"/>
          <p:cNvSpPr txBox="1"/>
          <p:nvPr/>
        </p:nvSpPr>
        <p:spPr>
          <a:xfrm>
            <a:off x="1065275" y="2065100"/>
            <a:ext cx="9698100" cy="34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&lt;유형별 사고건수 분석&gt;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2017년도부터 2021년도 까지의 사고 건수를 분석하여 보았을때 점차 사고건수가 늘어나는것을 확인해 볼수 있었다. 늘어나는 사고 건수를 연령별, 위반유형별 등으로 나누어 파악을 하여 사고를 줄이기위한 방안을 제안할수 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안전운전인식을 제고하기 위해 의무적으로 안전교육을 실시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Malgun Gothic"/>
              <a:buChar char="●"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사고가 주로 발생하는 17세~30대 연령별 맞춤 교육 실시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&lt;견인구역&gt;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서울시 개인형 이동장치 견인 정책 시행 된후의 민원 처리 건수를 확인해 보았을 때 시행전의 민원 건수 대비 71%가 감소된것을 확인 할수 있었다. 이는 개인형이동장치의 무단주차로 인해 피해보는 시민의 불편을 정책이 해소해준다고 볼수 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개인형 이동장치 즉시견인이 실행되었던 구역 중에는 ‘차도 및 자전거도로’에서 견인이 가장 많이 실행된 것을 확인할 수 있었다. 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>
                <a:latin typeface="Malgun Gothic"/>
                <a:ea typeface="Malgun Gothic"/>
                <a:cs typeface="Malgun Gothic"/>
                <a:sym typeface="Malgun Gothic"/>
              </a:rPr>
              <a:t>=&gt; 위의 파악된 내용들을 참고하여 다른 지자체에서 개인형 이동장치 견인 정책 시행시 참고하여 정책을 제정하고 시행하는데 도움을 줄수 있다.</a:t>
            </a: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0"/>
          <p:cNvSpPr/>
          <p:nvPr/>
        </p:nvSpPr>
        <p:spPr>
          <a:xfrm>
            <a:off x="658975" y="1624645"/>
            <a:ext cx="10455300" cy="4275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chemeClr val="dk1"/>
                </a:solidFill>
              </a:rPr>
              <a:t>개인형 이동장치 </a:t>
            </a:r>
            <a:r>
              <a:rPr lang="ko-KR" sz="1800">
                <a:solidFill>
                  <a:schemeClr val="dk1"/>
                </a:solidFill>
              </a:rPr>
              <a:t>이용자데이터 파악 불가로, 유형별 정확한 현황파악 불가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chemeClr val="dk1"/>
                </a:solidFill>
              </a:rPr>
              <a:t>=&gt; 개인형 이동장치 이용자 데이터의 수집 및 제공이 이루어지면 보다 정확한 인과관계를 분석할 수 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chemeClr val="dk1"/>
                </a:solidFill>
              </a:rPr>
              <a:t>보호구 착용 데이터에  2022년도 자료가 없어 정책 시행의 후와 전의 비교 불가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chemeClr val="dk1"/>
                </a:solidFill>
              </a:rPr>
              <a:t>=&gt; 향후 2022년 데이터를 추가적으로 얻어 보호구 의무 착용 정책 시행의 효과를 확인할 수 있다.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견인데이터가 견인구역을 표시 한것이 아니라 견인이 된 장소를 표시한 것이기 때문에 실제로 견인이 되는 구역중에서 표시가 안된 구역이 있을 가능성 존재</a:t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chemeClr val="dk1"/>
                </a:solidFill>
              </a:rPr>
              <a:t>=&gt;향후 추가되는 견인지점에 대해서 지속적으로 데이터를 추가하여 견인데이터의 정확도를 높일수 있다.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314" name="Google Shape;314;p20"/>
          <p:cNvSpPr txBox="1"/>
          <p:nvPr/>
        </p:nvSpPr>
        <p:spPr>
          <a:xfrm>
            <a:off x="1065271" y="284686"/>
            <a:ext cx="46527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3. 기대효</a:t>
            </a:r>
            <a:r>
              <a:rPr lang="ko-KR" sz="2000">
                <a:solidFill>
                  <a:schemeClr val="dk1"/>
                </a:solidFill>
              </a:rPr>
              <a:t>과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향후 개선사항 및 기대효과</a:t>
            </a:r>
            <a:endParaRPr sz="2800">
              <a:solidFill>
                <a:schemeClr val="dk1"/>
              </a:solidFill>
            </a:endParaRPr>
          </a:p>
        </p:txBody>
      </p:sp>
      <p:grpSp>
        <p:nvGrpSpPr>
          <p:cNvPr id="315" name="Google Shape;315;p20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316" name="Google Shape;316;p20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17" name="Google Shape;317;p20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1"/>
          <p:cNvSpPr/>
          <p:nvPr/>
        </p:nvSpPr>
        <p:spPr>
          <a:xfrm>
            <a:off x="828136" y="1498121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최윤하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3" name="Google Shape;323;p21"/>
          <p:cNvSpPr/>
          <p:nvPr/>
        </p:nvSpPr>
        <p:spPr>
          <a:xfrm>
            <a:off x="2889850" y="1498121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세미 프로젝트와 비교하였을 때, 분석 기법 및 그래프를 다양하게 사용하고 그릴 수 있는 경험을 할 수 있어 유의미한 작업이었던 것 같다. 하지만 필요한 데이터의 부재로 더 완성도있게 분석을 할 수 없었던 것에 아쉬움을 느꼈고 또 한번 정확한 자료의 수집이 데이터분석에는 꼭 필요하다는 것을 느꼈던 것 같다.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4" name="Google Shape;324;p21"/>
          <p:cNvSpPr/>
          <p:nvPr/>
        </p:nvSpPr>
        <p:spPr>
          <a:xfrm>
            <a:off x="828136" y="3237782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고민주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5" name="Google Shape;325;p21"/>
          <p:cNvSpPr/>
          <p:nvPr/>
        </p:nvSpPr>
        <p:spPr>
          <a:xfrm>
            <a:off x="2889850" y="3237782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이번 프로젝트에서는 크롤링과 api 활용 방법을 배워 더욱 다양한 자료 수집을 할 수 있어 재미있고 세미프로젝트보다 풍부한 분석을 할 수 있었다. 그러나 개인형 이동장치 이용자 데이터를 얻을 수 없어 정확한 결론을 도출해 내지 못해 아쉬움이 남는다. 향후 더 많은 분석 방법을 배워 다양한 분석을 해보고 싶다.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6" name="Google Shape;326;p21"/>
          <p:cNvSpPr/>
          <p:nvPr/>
        </p:nvSpPr>
        <p:spPr>
          <a:xfrm>
            <a:off x="828136" y="4977443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임준성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7" name="Google Shape;327;p21"/>
          <p:cNvSpPr/>
          <p:nvPr/>
        </p:nvSpPr>
        <p:spPr>
          <a:xfrm>
            <a:off x="2889850" y="4977443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Malgun Gothic"/>
                <a:ea typeface="Malgun Gothic"/>
                <a:cs typeface="Malgun Gothic"/>
                <a:sym typeface="Malgun Gothic"/>
              </a:rPr>
              <a:t>전동킥보드가 공공 서비스라 해도 기업에서 운영하는 것 이기 때문에 이용상황과 같은 정보들을 충분하게 제공 받지 못하여 분석을 못한 점 이 아쉬웠다. 부족한 정보를 open api와 크롤링등 으로 추가하여 분석을 진행해 볼수 있어서 다양한 자료 수집 방법을 사용해 볼수 있어서 좋았다.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28" name="Google Shape;328;p21"/>
          <p:cNvSpPr txBox="1"/>
          <p:nvPr/>
        </p:nvSpPr>
        <p:spPr>
          <a:xfrm>
            <a:off x="1065271" y="208486"/>
            <a:ext cx="4652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</a:rPr>
              <a:t>4. 분석 후기 및 느낀점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9" name="Google Shape;329;p21"/>
          <p:cNvGrpSpPr/>
          <p:nvPr/>
        </p:nvGrpSpPr>
        <p:grpSpPr>
          <a:xfrm>
            <a:off x="382417" y="245733"/>
            <a:ext cx="550774" cy="869946"/>
            <a:chOff x="466293" y="346090"/>
            <a:chExt cx="550774" cy="869946"/>
          </a:xfrm>
        </p:grpSpPr>
        <p:sp>
          <p:nvSpPr>
            <p:cNvPr id="330" name="Google Shape;330;p21"/>
            <p:cNvSpPr/>
            <p:nvPr/>
          </p:nvSpPr>
          <p:spPr>
            <a:xfrm>
              <a:off x="466293" y="346090"/>
              <a:ext cx="550774" cy="869946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331" name="Google Shape;331;p21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22"/>
          <p:cNvSpPr txBox="1"/>
          <p:nvPr/>
        </p:nvSpPr>
        <p:spPr>
          <a:xfrm>
            <a:off x="707365" y="621102"/>
            <a:ext cx="4554747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출처 및 참고문헌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7" name="Google Shape;337;p22"/>
          <p:cNvSpPr/>
          <p:nvPr/>
        </p:nvSpPr>
        <p:spPr>
          <a:xfrm>
            <a:off x="707366" y="1358659"/>
            <a:ext cx="10550106" cy="5204701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21212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전동 킥보드 이용자 21만명…전년의 6배로 급성장, </a:t>
            </a: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매일경제, </a:t>
            </a:r>
            <a:r>
              <a:rPr lang="ko-KR" sz="1800" u="sng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https://www.mk.co.kr/news/it/9355008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1E1E1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전동킥보드 이용자 급증하자 사고도 증가..올들어 22% 껑충, 디트뉴스, </a:t>
            </a:r>
            <a:r>
              <a:rPr i="0" lang="ko-KR" sz="1800" u="sng">
                <a:solidFill>
                  <a:srgbClr val="1E1E1E"/>
                </a:solidFill>
                <a:latin typeface="Malgun Gothic"/>
                <a:ea typeface="Malgun Gothic"/>
                <a:cs typeface="Malgun Gothic"/>
                <a:sym typeface="Malgun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https://www.dtnews24.com/news/articleView.html?idxno=735017</a:t>
            </a:r>
            <a:endParaRPr i="0"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전동킥보드 사고 5년새 10배 급증…강남서 가장 빈번, 서울경제, </a:t>
            </a:r>
            <a:r>
              <a:rPr i="0" lang="ko-KR" sz="1800" u="sng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https://www.sedaily.com/NewsView/26B75ZUAC6</a:t>
            </a:r>
            <a:b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i="0" lang="ko-KR" sz="18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불법주차 킥보드, 이제 견인대상입니다!</a:t>
            </a:r>
            <a:r>
              <a:rPr i="0" lang="ko-KR" sz="1800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</a:rPr>
              <a:t>, 강남구청, </a:t>
            </a:r>
            <a:r>
              <a:rPr i="0" lang="ko-KR" sz="1800" u="sng">
                <a:solidFill>
                  <a:srgbClr val="1C1C1C"/>
                </a:solidFill>
                <a:latin typeface="Malgun Gothic"/>
                <a:ea typeface="Malgun Gothic"/>
                <a:cs typeface="Malgun Gothic"/>
                <a:sym typeface="Malgun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https://www.gangnam.go.kr/board/cardnews/536/view.do?mid=ID01_0306</a:t>
            </a:r>
            <a:endParaRPr i="0" sz="1800">
              <a:solidFill>
                <a:srgbClr val="1C1C1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0" lang="ko-KR" sz="18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"안전모 무상 대여"…전북대, 전동킥보드 안전관리 강화,</a:t>
            </a:r>
            <a:r>
              <a:rPr lang="ko-KR" sz="1800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</a:rPr>
              <a:t> 뉴시스, </a:t>
            </a:r>
            <a:r>
              <a:rPr lang="ko-KR" sz="1800" u="sng">
                <a:solidFill>
                  <a:srgbClr val="222222"/>
                </a:solidFill>
                <a:latin typeface="Malgun Gothic"/>
                <a:ea typeface="Malgun Gothic"/>
                <a:cs typeface="Malgun Gothic"/>
                <a:sym typeface="Malgun Gothic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https://mobile.newsis.com/view.html?ar_id=NISX20210512_0001438154</a:t>
            </a:r>
            <a:endParaRPr sz="1800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-KR" sz="1800">
                <a:solidFill>
                  <a:srgbClr val="1E1E1E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개인형(공유) 이동장치제도 및 운영여건검토에 따른개선방안연구, 정광복・김태호・ 김영율・김상훈, 대한교통학회지 제40권 1호</a:t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1E1E1E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전동킥보드 정책 개선 방향 도출, 이설영・조혜림・박순용, 서울기술연구원</a:t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ko-KR" sz="1800">
                <a:solidFill>
                  <a:srgbClr val="1E1E1E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전동킥보드 공유서비스 안전실태조사, 한국소비자원 안전감시국 생활안전팀</a:t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1E1E1E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3"/>
          <p:cNvSpPr txBox="1"/>
          <p:nvPr/>
        </p:nvSpPr>
        <p:spPr>
          <a:xfrm>
            <a:off x="1484821" y="1305341"/>
            <a:ext cx="7899600" cy="4247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-프로젝트 기획 배경 및 목적, 타겟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-구성원 및 역할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프로젝트 수행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-데이터 수집 및 명세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-데이터 전처리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-데이터 탐색 및 시각화(대시보드)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기대효과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-분석을 통한 인사이트 도출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	-향후 개선 사항 및 기대효과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 분석후기 및 느낀점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6" name="Google Shape;96;p3"/>
          <p:cNvSpPr txBox="1"/>
          <p:nvPr/>
        </p:nvSpPr>
        <p:spPr>
          <a:xfrm>
            <a:off x="683643" y="345859"/>
            <a:ext cx="16023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목차</a:t>
            </a:r>
            <a:endParaRPr sz="5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2CC"/>
        </a:solidFill>
      </p:bgPr>
    </p:bg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Google Shape;101;g2231d0d43e9_0_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" y="-11025"/>
            <a:ext cx="11982015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5"/>
          <p:cNvSpPr txBox="1"/>
          <p:nvPr/>
        </p:nvSpPr>
        <p:spPr>
          <a:xfrm>
            <a:off x="707366" y="621102"/>
            <a:ext cx="39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 - 배경</a:t>
            </a:r>
            <a:endParaRPr/>
          </a:p>
        </p:txBody>
      </p:sp>
      <p:sp>
        <p:nvSpPr>
          <p:cNvPr id="107" name="Google Shape;107;p5"/>
          <p:cNvSpPr/>
          <p:nvPr/>
        </p:nvSpPr>
        <p:spPr>
          <a:xfrm>
            <a:off x="1065270" y="1721640"/>
            <a:ext cx="3709800" cy="2179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 증가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-&gt; 사고 증가</a:t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1065270" y="4200680"/>
            <a:ext cx="3709800" cy="2179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선정 이유</a:t>
            </a:r>
            <a:endParaRPr/>
          </a:p>
        </p:txBody>
      </p:sp>
      <p:sp>
        <p:nvSpPr>
          <p:cNvPr id="109" name="Google Shape;109;p5"/>
          <p:cNvSpPr/>
          <p:nvPr/>
        </p:nvSpPr>
        <p:spPr>
          <a:xfrm>
            <a:off x="6937750" y="1721640"/>
            <a:ext cx="3709800" cy="2179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킥보드 관련 시행 정책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4" name="Google Shape;114;p6"/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15" name="Google Shape;115;p6"/>
            <p:cNvSpPr/>
            <p:nvPr/>
          </p:nvSpPr>
          <p:spPr>
            <a:xfrm>
              <a:off x="466293" y="346090"/>
              <a:ext cx="550774" cy="869950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16" name="Google Shape;116;p6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descr="associate_pic4" id="117" name="Google Shape;117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99510" y="3287270"/>
            <a:ext cx="3186467" cy="3286044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6"/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배경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사진설명" id="119" name="Google Shape;119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33192" y="1276972"/>
            <a:ext cx="4136848" cy="31026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6"/>
          <p:cNvPicPr preferRelativeResize="0"/>
          <p:nvPr/>
        </p:nvPicPr>
        <p:blipFill rotWithShape="1">
          <a:blip r:embed="rId5">
            <a:alphaModFix/>
          </a:blip>
          <a:srcRect b="0" l="11833" r="12582" t="0"/>
          <a:stretch/>
        </p:blipFill>
        <p:spPr>
          <a:xfrm>
            <a:off x="585317" y="4540897"/>
            <a:ext cx="4878329" cy="11996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624676" y="1276972"/>
            <a:ext cx="5982006" cy="184794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불법주차 킥보드, 이제 견인대상입니다! | 강남구청 &gt; 강남소식 &gt; 카드뉴스" id="122" name="Google Shape;122;p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8515447" y="3429000"/>
            <a:ext cx="3091236" cy="309123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442350" y="1039475"/>
            <a:ext cx="1288475" cy="108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7"/>
          <p:cNvSpPr/>
          <p:nvPr/>
        </p:nvSpPr>
        <p:spPr>
          <a:xfrm>
            <a:off x="1065271" y="4268487"/>
            <a:ext cx="10265400" cy="20649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사고율을 보여줌으로써 사용자가 더욱더 안전하게 전동 킥보드를 이용할 수 있는 정보를 제공</a:t>
            </a:r>
            <a:endParaRPr b="0" i="0" sz="1800" u="none" strike="noStrik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전동 킥보드 강제 견인 구역을 보여줌으로써 사용자들이 반납 제한 구역을 알지 못해  일어날 수 있는 상황을 사전에 예방할 수 있다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" name="Google Shape;129;p7"/>
          <p:cNvSpPr/>
          <p:nvPr/>
        </p:nvSpPr>
        <p:spPr>
          <a:xfrm>
            <a:off x="1065270" y="1721640"/>
            <a:ext cx="3709800" cy="2179800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타겟: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내 전동킥보드 이용자</a:t>
            </a:r>
            <a:endParaRPr/>
          </a:p>
        </p:txBody>
      </p:sp>
      <p:sp>
        <p:nvSpPr>
          <p:cNvPr id="130" name="Google Shape;130;p7"/>
          <p:cNvSpPr txBox="1"/>
          <p:nvPr/>
        </p:nvSpPr>
        <p:spPr>
          <a:xfrm>
            <a:off x="707366" y="621102"/>
            <a:ext cx="3993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 – 타겟 및 목적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8"/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1. 프로젝트 개요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타겟</a:t>
            </a:r>
            <a:r>
              <a:rPr lang="ko-KR" sz="2800">
                <a:solidFill>
                  <a:schemeClr val="dk1"/>
                </a:solidFill>
              </a:rPr>
              <a:t>설정</a:t>
            </a:r>
            <a:r>
              <a:rPr lang="ko-K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및 목적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8"/>
          <p:cNvGrpSpPr/>
          <p:nvPr/>
        </p:nvGrpSpPr>
        <p:grpSpPr>
          <a:xfrm>
            <a:off x="1458886" y="1956637"/>
            <a:ext cx="3588227" cy="2879710"/>
            <a:chOff x="840870" y="1115683"/>
            <a:chExt cx="2731605" cy="2192233"/>
          </a:xfrm>
        </p:grpSpPr>
        <p:pic>
          <p:nvPicPr>
            <p:cNvPr id="137" name="Google Shape;137;p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33191" y="1115683"/>
              <a:ext cx="2192233" cy="219223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8" name="Google Shape;138;p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840870" y="1188195"/>
              <a:ext cx="1188437" cy="118843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39" name="Google Shape;139;p8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 flipH="1">
              <a:off x="1873943" y="1561615"/>
              <a:ext cx="1698532" cy="169853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0" name="Google Shape;140;p8"/>
          <p:cNvSpPr txBox="1"/>
          <p:nvPr/>
        </p:nvSpPr>
        <p:spPr>
          <a:xfrm>
            <a:off x="1389542" y="5109678"/>
            <a:ext cx="40041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서울시 내 </a:t>
            </a:r>
            <a:r>
              <a:rPr lang="ko-KR" sz="2400">
                <a:solidFill>
                  <a:schemeClr val="dk1"/>
                </a:solidFill>
              </a:rPr>
              <a:t>개인형이동장치</a:t>
            </a:r>
            <a:r>
              <a:rPr lang="ko-KR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이용자</a:t>
            </a:r>
            <a:endParaRPr/>
          </a:p>
        </p:txBody>
      </p:sp>
      <p:sp>
        <p:nvSpPr>
          <p:cNvPr id="141" name="Google Shape;141;p8"/>
          <p:cNvSpPr txBox="1"/>
          <p:nvPr/>
        </p:nvSpPr>
        <p:spPr>
          <a:xfrm>
            <a:off x="7257700" y="3314600"/>
            <a:ext cx="3121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유형별 </a:t>
            </a:r>
            <a:r>
              <a:rPr lang="ko-KR" sz="2000">
                <a:solidFill>
                  <a:schemeClr val="dk1"/>
                </a:solidFill>
              </a:rPr>
              <a:t>개인형 이동장치 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사고율 정보 제공</a:t>
            </a:r>
            <a:endParaRPr/>
          </a:p>
        </p:txBody>
      </p:sp>
      <p:pic>
        <p:nvPicPr>
          <p:cNvPr id="142" name="Google Shape;142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732133" y="3930730"/>
            <a:ext cx="2064788" cy="2064788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8"/>
          <p:cNvSpPr txBox="1"/>
          <p:nvPr/>
        </p:nvSpPr>
        <p:spPr>
          <a:xfrm>
            <a:off x="6528873" y="5995525"/>
            <a:ext cx="488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solidFill>
                  <a:schemeClr val="dk1"/>
                </a:solidFill>
              </a:rPr>
              <a:t>개인형이동장치</a:t>
            </a:r>
            <a:r>
              <a:rPr lang="ko-K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견인구역 정보 제공</a:t>
            </a:r>
            <a:endParaRPr/>
          </a:p>
        </p:txBody>
      </p:sp>
      <p:grpSp>
        <p:nvGrpSpPr>
          <p:cNvPr id="144" name="Google Shape;144;p8"/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45" name="Google Shape;145;p8"/>
            <p:cNvSpPr/>
            <p:nvPr/>
          </p:nvSpPr>
          <p:spPr>
            <a:xfrm>
              <a:off x="466293" y="346090"/>
              <a:ext cx="550774" cy="869950"/>
            </a:xfrm>
            <a:custGeom>
              <a:rect b="b" l="l" r="r" t="t"/>
              <a:pathLst>
                <a:path extrusionOk="0" h="3578" w="2265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sp>
          <p:nvSpPr>
            <p:cNvPr id="146" name="Google Shape;146;p8"/>
            <p:cNvSpPr/>
            <p:nvPr/>
          </p:nvSpPr>
          <p:spPr>
            <a:xfrm>
              <a:off x="677456" y="548494"/>
              <a:ext cx="128449" cy="129422"/>
            </a:xfrm>
            <a:custGeom>
              <a:rect b="b" l="l" r="r" t="t"/>
              <a:pathLst>
                <a:path extrusionOk="0" h="530" w="526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pic>
        <p:nvPicPr>
          <p:cNvPr id="147" name="Google Shape;147;p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638603" y="1024475"/>
            <a:ext cx="2158319" cy="194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9"/>
          <p:cNvSpPr txBox="1"/>
          <p:nvPr/>
        </p:nvSpPr>
        <p:spPr>
          <a:xfrm>
            <a:off x="707366" y="621102"/>
            <a:ext cx="399403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 프로젝트 개요 - 구성원 및 역할</a:t>
            </a:r>
            <a:endParaRPr/>
          </a:p>
        </p:txBody>
      </p:sp>
      <p:sp>
        <p:nvSpPr>
          <p:cNvPr id="153" name="Google Shape;153;p9"/>
          <p:cNvSpPr/>
          <p:nvPr/>
        </p:nvSpPr>
        <p:spPr>
          <a:xfrm>
            <a:off x="828136" y="1498121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최윤하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9"/>
          <p:cNvSpPr/>
          <p:nvPr/>
        </p:nvSpPr>
        <p:spPr>
          <a:xfrm>
            <a:off x="2889850" y="1498121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서울시 전체 사고율 데이터 전처리 및 시각화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9"/>
          <p:cNvSpPr/>
          <p:nvPr/>
        </p:nvSpPr>
        <p:spPr>
          <a:xfrm>
            <a:off x="828136" y="3237782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고민주</a:t>
            </a:r>
            <a:endParaRPr/>
          </a:p>
        </p:txBody>
      </p:sp>
      <p:sp>
        <p:nvSpPr>
          <p:cNvPr id="156" name="Google Shape;156;p9"/>
          <p:cNvSpPr/>
          <p:nvPr/>
        </p:nvSpPr>
        <p:spPr>
          <a:xfrm>
            <a:off x="2889850" y="3237782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민원 건수 크롤링, 오픈API를 통한 각 구별 현재 날씨 조회,</a:t>
            </a:r>
            <a:endParaRPr b="0"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자치구별 사고현황 데이터 전처리 및 시각화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9"/>
          <p:cNvSpPr/>
          <p:nvPr/>
        </p:nvSpPr>
        <p:spPr>
          <a:xfrm>
            <a:off x="828136" y="4977443"/>
            <a:ext cx="1777042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임준성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8" name="Google Shape;158;p9"/>
          <p:cNvSpPr/>
          <p:nvPr/>
        </p:nvSpPr>
        <p:spPr>
          <a:xfrm>
            <a:off x="2889850" y="4977443"/>
            <a:ext cx="8474014" cy="1414732"/>
          </a:xfrm>
          <a:prstGeom prst="rect">
            <a:avLst/>
          </a:prstGeom>
          <a:noFill/>
          <a:ln cap="flat" cmpd="sng" w="127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ko-KR" sz="1800" u="none" strike="noStrik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오픈API를 통한 위경도 추출, 전처리 및 시각화</a:t>
            </a:r>
            <a:endParaRPr sz="1800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2023-03-22T06:25:14Z</dcterms:created>
  <dc:creator>Ko MinJu</dc:creator>
</cp:coreProperties>
</file>